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6" r:id="rId4"/>
    <p:sldId id="258" r:id="rId5"/>
    <p:sldId id="259" r:id="rId6"/>
    <p:sldId id="260" r:id="rId7"/>
    <p:sldId id="261" r:id="rId8"/>
    <p:sldId id="262" r:id="rId9"/>
    <p:sldId id="263" r:id="rId10"/>
    <p:sldId id="264"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p:cViewPr>
        <p:scale>
          <a:sx n="73" d="100"/>
          <a:sy n="73" d="100"/>
        </p:scale>
        <p:origin x="-72" y="21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16" name="15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2342CEA3-3058-4D43-AE35-B3DA76CB4003}" type="datetimeFigureOut">
              <a:rPr lang="el-GR" smtClean="0"/>
              <a:pPr/>
              <a:t>27/6/2014</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D3F1D1C4-C2D9-4231-9FB2-B2D9D97AA41D}" type="slidenum">
              <a:rPr lang="el-GR" smtClean="0"/>
              <a:pPr/>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2342CEA3-3058-4D43-AE35-B3DA76CB4003}" type="datetimeFigureOut">
              <a:rPr lang="el-GR" smtClean="0"/>
              <a:pPr/>
              <a:t>27/6/2014</a:t>
            </a:fld>
            <a:endParaRPr lang="el-GR"/>
          </a:p>
        </p:txBody>
      </p:sp>
      <p:sp>
        <p:nvSpPr>
          <p:cNvPr id="9" name="8 - Θέση αριθμού διαφάνειας"/>
          <p:cNvSpPr>
            <a:spLocks noGrp="1"/>
          </p:cNvSpPr>
          <p:nvPr>
            <p:ph type="sldNum" sz="quarter" idx="15"/>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2342CEA3-3058-4D43-AE35-B3DA76CB4003}" type="datetimeFigureOut">
              <a:rPr lang="el-GR" smtClean="0"/>
              <a:pPr/>
              <a:t>27/6/2014</a:t>
            </a:fld>
            <a:endParaRPr lang="el-GR"/>
          </a:p>
        </p:txBody>
      </p:sp>
      <p:sp>
        <p:nvSpPr>
          <p:cNvPr id="9" name="8 - Θέση αριθμού διαφάνειας"/>
          <p:cNvSpPr>
            <a:spLocks noGrp="1"/>
          </p:cNvSpPr>
          <p:nvPr>
            <p:ph type="sldNum" sz="quarter" idx="11"/>
          </p:nvPr>
        </p:nvSpPr>
        <p:spPr/>
        <p:txBody>
          <a:bodyPr/>
          <a:lstStyle/>
          <a:p>
            <a:fld id="{D3F1D1C4-C2D9-4231-9FB2-B2D9D97AA41D}" type="slidenum">
              <a:rPr lang="el-GR" smtClean="0"/>
              <a:pPr/>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342CEA3-3058-4D43-AE35-B3DA76CB4003}" type="datetimeFigureOut">
              <a:rPr lang="el-GR" smtClean="0"/>
              <a:pPr/>
              <a:t>27/6/2014</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3F1D1C4-C2D9-4231-9FB2-B2D9D97AA41D}" type="slidenum">
              <a:rPr lang="el-GR" smtClean="0"/>
              <a:pPr/>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1371600" y="4221088"/>
            <a:ext cx="6400800" cy="1417712"/>
          </a:xfrm>
        </p:spPr>
        <p:txBody>
          <a:bodyPr/>
          <a:lstStyle/>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n-US" sz="1600" dirty="0" smtClean="0">
              <a:solidFill>
                <a:schemeClr val="bg1"/>
              </a:solidFill>
            </a:endParaRPr>
          </a:p>
          <a:p>
            <a:endParaRPr lang="el-GR" sz="1600" dirty="0">
              <a:solidFill>
                <a:schemeClr val="bg1"/>
              </a:solidFill>
            </a:endParaRPr>
          </a:p>
        </p:txBody>
      </p:sp>
      <p:sp>
        <p:nvSpPr>
          <p:cNvPr id="2" name="1 - Τίτλος"/>
          <p:cNvSpPr>
            <a:spLocks noGrp="1"/>
          </p:cNvSpPr>
          <p:nvPr>
            <p:ph type="ctrTitle"/>
          </p:nvPr>
        </p:nvSpPr>
        <p:spPr/>
        <p:txBody>
          <a:bodyPr/>
          <a:lstStyle/>
          <a:p>
            <a:endParaRPr lang="el-GR" dirty="0"/>
          </a:p>
        </p:txBody>
      </p:sp>
      <p:pic>
        <p:nvPicPr>
          <p:cNvPr id="5" name="4 - Εικόνα" descr="D:\ΦΩΤΟ ΛΕΛΑ\images.jpg"/>
          <p:cNvPicPr/>
          <p:nvPr/>
        </p:nvPicPr>
        <p:blipFill>
          <a:blip r:embed="rId2" cstate="print"/>
          <a:srcRect/>
          <a:stretch>
            <a:fillRect/>
          </a:stretch>
        </p:blipFill>
        <p:spPr bwMode="auto">
          <a:xfrm>
            <a:off x="395536" y="692696"/>
            <a:ext cx="8280920" cy="5184011"/>
          </a:xfrm>
          <a:prstGeom prst="rect">
            <a:avLst/>
          </a:prstGeom>
          <a:noFill/>
          <a:ln w="9525">
            <a:noFill/>
            <a:miter lim="800000"/>
            <a:headEnd/>
            <a:tailEnd/>
          </a:ln>
        </p:spPr>
      </p:pic>
      <p:sp>
        <p:nvSpPr>
          <p:cNvPr id="1025" name="Rectangle 1"/>
          <p:cNvSpPr>
            <a:spLocks noChangeArrowheads="1"/>
          </p:cNvSpPr>
          <p:nvPr/>
        </p:nvSpPr>
        <p:spPr bwMode="auto">
          <a:xfrm>
            <a:off x="1792740" y="74711"/>
            <a:ext cx="2869696"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n-US"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5373216"/>
            <a:ext cx="8229600" cy="1219200"/>
          </a:xfrm>
        </p:spPr>
        <p:txBody>
          <a:bodyPr/>
          <a:lstStyle/>
          <a:p>
            <a:pPr algn="ctr"/>
            <a:r>
              <a:rPr lang="el-GR" dirty="0" smtClean="0"/>
              <a:t> </a:t>
            </a:r>
            <a:r>
              <a:rPr lang="el-GR" dirty="0" smtClean="0">
                <a:solidFill>
                  <a:schemeClr val="bg1"/>
                </a:solidFill>
              </a:rPr>
              <a:t>ΤΕΛΟΣ</a:t>
            </a:r>
            <a:endParaRPr lang="el-GR" dirty="0">
              <a:solidFill>
                <a:schemeClr val="bg1"/>
              </a:solidFill>
            </a:endParaRPr>
          </a:p>
        </p:txBody>
      </p:sp>
      <p:sp>
        <p:nvSpPr>
          <p:cNvPr id="5" name="4 - Θέση περιεχομένου"/>
          <p:cNvSpPr>
            <a:spLocks noGrp="1"/>
          </p:cNvSpPr>
          <p:nvPr>
            <p:ph idx="1"/>
          </p:nvPr>
        </p:nvSpPr>
        <p:spPr/>
        <p:txBody>
          <a:bodyPr/>
          <a:lstStyle/>
          <a:p>
            <a:endParaRPr lang="el-GR" dirty="0"/>
          </a:p>
        </p:txBody>
      </p:sp>
      <p:pic>
        <p:nvPicPr>
          <p:cNvPr id="6" name="5 - Εικόνα" descr="D:\ΦΩΤΟ ΛΕΛΑ\boystudy-300x249.gif"/>
          <p:cNvPicPr/>
          <p:nvPr/>
        </p:nvPicPr>
        <p:blipFill>
          <a:blip r:embed="rId2" cstate="print"/>
          <a:srcRect/>
          <a:stretch>
            <a:fillRect/>
          </a:stretch>
        </p:blipFill>
        <p:spPr bwMode="auto">
          <a:xfrm>
            <a:off x="0" y="0"/>
            <a:ext cx="9143999" cy="5661248"/>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23528" y="1916832"/>
            <a:ext cx="8229600" cy="5107632"/>
          </a:xfrm>
        </p:spPr>
        <p:txBody>
          <a:bodyPr>
            <a:noAutofit/>
          </a:bodyPr>
          <a:lstStyle/>
          <a:p>
            <a:r>
              <a:rPr lang="el-GR" sz="2400" dirty="0" smtClean="0">
                <a:solidFill>
                  <a:schemeClr val="bg1"/>
                </a:solidFill>
              </a:rPr>
              <a:t> </a:t>
            </a: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n-US" sz="2400" dirty="0" smtClean="0">
                <a:solidFill>
                  <a:schemeClr val="bg1"/>
                </a:solidFill>
              </a:rPr>
              <a:t/>
            </a:r>
            <a:br>
              <a:rPr lang="en-US" sz="2400" dirty="0" smtClean="0">
                <a:solidFill>
                  <a:schemeClr val="bg1"/>
                </a:solidFill>
              </a:rPr>
            </a:br>
            <a:r>
              <a:rPr lang="el-GR" sz="4000" b="1" i="1" dirty="0" smtClean="0">
                <a:solidFill>
                  <a:schemeClr val="bg1"/>
                </a:solidFill>
              </a:rPr>
              <a:t>Ο ΡΟΛΟΣ ΤΟΥ ΔΑΣΚΑΛΟΥ</a:t>
            </a:r>
            <a:r>
              <a:rPr lang="en-US" sz="2400" dirty="0" smtClean="0">
                <a:solidFill>
                  <a:schemeClr val="bg1"/>
                </a:solidFill>
              </a:rPr>
              <a:t/>
            </a:r>
            <a:br>
              <a:rPr lang="en-US" sz="2400" dirty="0" smtClean="0">
                <a:solidFill>
                  <a:schemeClr val="bg1"/>
                </a:solidFill>
              </a:rPr>
            </a:br>
            <a:r>
              <a:rPr lang="el-GR" sz="2400" dirty="0" smtClean="0">
                <a:solidFill>
                  <a:schemeClr val="bg1"/>
                </a:solidFill>
              </a:rPr>
              <a:t/>
            </a:r>
            <a:br>
              <a:rPr lang="el-GR" sz="2400" dirty="0" smtClean="0">
                <a:solidFill>
                  <a:schemeClr val="bg1"/>
                </a:solidFill>
              </a:rPr>
            </a:br>
            <a:r>
              <a:rPr lang="el-GR" sz="3200" dirty="0" smtClean="0">
                <a:solidFill>
                  <a:schemeClr val="bg1"/>
                </a:solidFill>
              </a:rPr>
              <a:t>Οι  τύποι δασκάλων διαφέρουν και ποικίλουν από εποχή σε εποχή. </a:t>
            </a:r>
            <a:r>
              <a:rPr lang="en-US" sz="3200" dirty="0" smtClean="0">
                <a:solidFill>
                  <a:schemeClr val="bg1"/>
                </a:solidFill>
              </a:rPr>
              <a:t/>
            </a:r>
            <a:br>
              <a:rPr lang="en-US" sz="3200" dirty="0" smtClean="0">
                <a:solidFill>
                  <a:schemeClr val="bg1"/>
                </a:solidFill>
              </a:rPr>
            </a:br>
            <a:r>
              <a:rPr lang="el-GR" sz="3200" dirty="0" smtClean="0">
                <a:solidFill>
                  <a:schemeClr val="bg1"/>
                </a:solidFill>
              </a:rPr>
              <a:t>Παρατηρούμε ότι οι καθηγητές κατά κανόνα ήταν</a:t>
            </a:r>
            <a:r>
              <a:rPr lang="en-US" sz="3200" dirty="0" smtClean="0">
                <a:solidFill>
                  <a:schemeClr val="bg1"/>
                </a:solidFill>
              </a:rPr>
              <a:t>:</a:t>
            </a:r>
            <a:br>
              <a:rPr lang="en-US" sz="3200" dirty="0" smtClean="0">
                <a:solidFill>
                  <a:schemeClr val="bg1"/>
                </a:solidFill>
              </a:rPr>
            </a:br>
            <a:r>
              <a:rPr lang="en-US" sz="3200" dirty="0" smtClean="0">
                <a:solidFill>
                  <a:schemeClr val="bg1"/>
                </a:solidFill>
              </a:rPr>
              <a:t> </a:t>
            </a:r>
            <a:r>
              <a:rPr lang="el-GR" sz="3200" dirty="0" smtClean="0">
                <a:solidFill>
                  <a:schemeClr val="bg1"/>
                </a:solidFill>
              </a:rPr>
              <a:t>- </a:t>
            </a:r>
            <a:r>
              <a:rPr lang="el-GR" sz="3200" dirty="0" smtClean="0">
                <a:solidFill>
                  <a:srgbClr val="FF0000"/>
                </a:solidFill>
              </a:rPr>
              <a:t>αυστηροί </a:t>
            </a:r>
            <a:r>
              <a:rPr lang="el-GR" sz="3200" dirty="0" smtClean="0">
                <a:solidFill>
                  <a:schemeClr val="bg1"/>
                </a:solidFill>
              </a:rPr>
              <a:t>και </a:t>
            </a:r>
            <a:r>
              <a:rPr lang="el-GR" sz="3200" dirty="0" smtClean="0">
                <a:solidFill>
                  <a:srgbClr val="FF0000"/>
                </a:solidFill>
              </a:rPr>
              <a:t>σκληροί</a:t>
            </a:r>
            <a:r>
              <a:rPr lang="en-US" sz="3200" dirty="0" smtClean="0">
                <a:solidFill>
                  <a:srgbClr val="FF0000"/>
                </a:solidFill>
              </a:rPr>
              <a:t> </a:t>
            </a:r>
            <a:r>
              <a:rPr lang="en-US" sz="3200" dirty="0" smtClean="0">
                <a:solidFill>
                  <a:schemeClr val="bg1"/>
                </a:solidFill>
              </a:rPr>
              <a:t>(</a:t>
            </a:r>
            <a:r>
              <a:rPr lang="el-GR" sz="3200" dirty="0" smtClean="0">
                <a:solidFill>
                  <a:schemeClr val="bg1"/>
                </a:solidFill>
              </a:rPr>
              <a:t>παλαιότερες εποχές</a:t>
            </a:r>
            <a:r>
              <a:rPr lang="en-US" sz="3200" dirty="0" smtClean="0">
                <a:solidFill>
                  <a:schemeClr val="bg1"/>
                </a:solidFill>
              </a:rPr>
              <a:t>)</a:t>
            </a:r>
            <a:r>
              <a:rPr lang="el-GR" sz="3200" dirty="0" smtClean="0">
                <a:solidFill>
                  <a:schemeClr val="bg1"/>
                </a:solidFill>
              </a:rPr>
              <a:t/>
            </a:r>
            <a:br>
              <a:rPr lang="el-GR" sz="3200" dirty="0" smtClean="0">
                <a:solidFill>
                  <a:schemeClr val="bg1"/>
                </a:solidFill>
              </a:rPr>
            </a:br>
            <a:r>
              <a:rPr lang="el-GR" sz="3200" dirty="0" smtClean="0">
                <a:solidFill>
                  <a:schemeClr val="bg1"/>
                </a:solidFill>
              </a:rPr>
              <a:t>-  επιθυμούσαν να πετύχουν τον σεβασμό και την υπακοή με </a:t>
            </a:r>
            <a:r>
              <a:rPr lang="el-GR" sz="3200" dirty="0" smtClean="0">
                <a:solidFill>
                  <a:srgbClr val="FF0000"/>
                </a:solidFill>
              </a:rPr>
              <a:t>ποινές</a:t>
            </a:r>
            <a:r>
              <a:rPr lang="el-GR" sz="3200" dirty="0" smtClean="0">
                <a:solidFill>
                  <a:schemeClr val="bg1"/>
                </a:solidFill>
              </a:rPr>
              <a:t> ή με την </a:t>
            </a:r>
            <a:r>
              <a:rPr lang="el-GR" sz="3200" dirty="0" smtClean="0">
                <a:solidFill>
                  <a:srgbClr val="FF0000"/>
                </a:solidFill>
              </a:rPr>
              <a:t>βία</a:t>
            </a:r>
            <a:r>
              <a:rPr lang="el-GR" sz="3200" dirty="0" smtClean="0">
                <a:solidFill>
                  <a:schemeClr val="bg1"/>
                </a:solidFill>
              </a:rPr>
              <a:t/>
            </a:r>
            <a:br>
              <a:rPr lang="el-GR" sz="3200" dirty="0" smtClean="0">
                <a:solidFill>
                  <a:schemeClr val="bg1"/>
                </a:solidFill>
              </a:rPr>
            </a:br>
            <a:r>
              <a:rPr lang="el-GR" sz="3200" dirty="0" smtClean="0">
                <a:solidFill>
                  <a:schemeClr val="bg1"/>
                </a:solidFill>
              </a:rPr>
              <a:t/>
            </a:r>
            <a:br>
              <a:rPr lang="el-GR" sz="3200" dirty="0" smtClean="0">
                <a:solidFill>
                  <a:schemeClr val="bg1"/>
                </a:solidFill>
              </a:rPr>
            </a:br>
            <a:r>
              <a:rPr lang="el-GR" sz="3200" dirty="0" smtClean="0">
                <a:solidFill>
                  <a:schemeClr val="bg1"/>
                </a:solidFill>
              </a:rPr>
              <a:t>Υπήρχαν δάσκαλοι που δεν συμφωνούσαν με αυτή την μέθοδο διδασκαλίας όμως τρομοκρατημένοι μην χάσουν την δουλεία τους παρέμεναν σε αυτό το αυταρχικό σύστημα διδασκαλίας.</a:t>
            </a:r>
            <a:r>
              <a:rPr lang="el-GR" sz="2400" dirty="0" smtClean="0">
                <a:solidFill>
                  <a:schemeClr val="bg1"/>
                </a:solidFill>
              </a:rPr>
              <a:t/>
            </a:r>
            <a:br>
              <a:rPr lang="el-GR" sz="2400" dirty="0" smtClean="0">
                <a:solidFill>
                  <a:schemeClr val="bg1"/>
                </a:solidFill>
              </a:rPr>
            </a:br>
            <a:endParaRPr lang="el-GR" sz="2400" dirty="0">
              <a:solidFill>
                <a:schemeClr val="bg1"/>
              </a:solidFill>
            </a:endParaRP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539552" y="1844824"/>
            <a:ext cx="8229600" cy="1219200"/>
          </a:xfrm>
        </p:spPr>
        <p:txBody>
          <a:bodyPr>
            <a:noAutofit/>
          </a:bodyPr>
          <a:lstStyle/>
          <a:p>
            <a:r>
              <a:rPr lang="el-GR" sz="1400" dirty="0" smtClean="0">
                <a:solidFill>
                  <a:schemeClr val="bg1"/>
                </a:solidFill>
              </a:rPr>
              <a:t> </a:t>
            </a:r>
            <a:r>
              <a:rPr lang="en-US" sz="1400" dirty="0" smtClean="0">
                <a:solidFill>
                  <a:schemeClr val="bg1"/>
                </a:solidFill>
              </a:rPr>
              <a:t/>
            </a:r>
            <a:br>
              <a:rPr lang="en-US" sz="1400" dirty="0" smtClean="0">
                <a:solidFill>
                  <a:schemeClr val="bg1"/>
                </a:solidFill>
              </a:rPr>
            </a:br>
            <a:r>
              <a:rPr lang="en-US" sz="1400" dirty="0" smtClean="0">
                <a:solidFill>
                  <a:schemeClr val="bg1"/>
                </a:solidFill>
              </a:rPr>
              <a:t/>
            </a:r>
            <a:br>
              <a:rPr lang="en-US" sz="1400" dirty="0" smtClean="0">
                <a:solidFill>
                  <a:schemeClr val="bg1"/>
                </a:solidFill>
              </a:rPr>
            </a:br>
            <a:r>
              <a:rPr lang="en-US" sz="1400" dirty="0" smtClean="0">
                <a:solidFill>
                  <a:schemeClr val="bg1"/>
                </a:solidFill>
              </a:rPr>
              <a:t/>
            </a:r>
            <a:br>
              <a:rPr lang="en-US" sz="1400" dirty="0" smtClean="0">
                <a:solidFill>
                  <a:schemeClr val="bg1"/>
                </a:solidFill>
              </a:rPr>
            </a:br>
            <a:r>
              <a:rPr lang="en-US" sz="1400" dirty="0" smtClean="0">
                <a:solidFill>
                  <a:schemeClr val="bg1"/>
                </a:solidFill>
              </a:rPr>
              <a:t/>
            </a:r>
            <a:br>
              <a:rPr lang="en-US" sz="1400" dirty="0" smtClean="0">
                <a:solidFill>
                  <a:schemeClr val="bg1"/>
                </a:solidFill>
              </a:rPr>
            </a:br>
            <a:r>
              <a:rPr lang="en-US" sz="1400" dirty="0" smtClean="0">
                <a:solidFill>
                  <a:schemeClr val="bg1"/>
                </a:solidFill>
              </a:rPr>
              <a:t/>
            </a:r>
            <a:br>
              <a:rPr lang="en-US" sz="1400" dirty="0" smtClean="0">
                <a:solidFill>
                  <a:schemeClr val="bg1"/>
                </a:solidFill>
              </a:rPr>
            </a:br>
            <a:r>
              <a:rPr lang="el-GR" sz="3200" dirty="0" smtClean="0">
                <a:solidFill>
                  <a:schemeClr val="bg1"/>
                </a:solidFill>
              </a:rPr>
              <a:t>…εμφανίζονταν ένας καθηγητής ο οποίος ερχόταν για να κάνει την διαφορά, για να διδάξει στα παιδιά…..</a:t>
            </a:r>
            <a:br>
              <a:rPr lang="el-GR" sz="3200" dirty="0" smtClean="0">
                <a:solidFill>
                  <a:schemeClr val="bg1"/>
                </a:solidFill>
              </a:rPr>
            </a:br>
            <a:r>
              <a:rPr lang="el-GR" sz="3200" dirty="0" smtClean="0">
                <a:solidFill>
                  <a:schemeClr val="bg1"/>
                </a:solidFill>
              </a:rPr>
              <a:t>….. τα μάθαινε πράγματα και στο τέλος κέρδιζε τον σεβασμό και την συμπάθειά τους….</a:t>
            </a:r>
            <a:endParaRPr lang="el-GR" sz="3200" dirty="0">
              <a:solidFill>
                <a:schemeClr val="bg1"/>
              </a:solidFill>
            </a:endParaRPr>
          </a:p>
        </p:txBody>
      </p:sp>
      <p:pic>
        <p:nvPicPr>
          <p:cNvPr id="4" name="3 - Θέση περιεχομένου" descr="D:\ΦΩΤΟ ΛΕΛΑ\ex1105jjj.jpg"/>
          <p:cNvPicPr>
            <a:picLocks noGrp="1"/>
          </p:cNvPicPr>
          <p:nvPr>
            <p:ph idx="1"/>
          </p:nvPr>
        </p:nvPicPr>
        <p:blipFill>
          <a:blip r:embed="rId2" cstate="print"/>
          <a:srcRect/>
          <a:stretch>
            <a:fillRect/>
          </a:stretch>
        </p:blipFill>
        <p:spPr bwMode="auto">
          <a:xfrm>
            <a:off x="539552" y="3284984"/>
            <a:ext cx="8352928" cy="309904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764704"/>
            <a:ext cx="8229600" cy="3717032"/>
          </a:xfrm>
        </p:spPr>
        <p:txBody>
          <a:bodyPr>
            <a:normAutofit fontScale="90000"/>
          </a:bodyPr>
          <a:lstStyle/>
          <a:p>
            <a:r>
              <a:rPr lang="el-GR" sz="3100" dirty="0" smtClean="0">
                <a:solidFill>
                  <a:schemeClr val="bg1"/>
                </a:solidFill>
              </a:rPr>
              <a:t>Στην ταινία: </a:t>
            </a:r>
            <a:r>
              <a:rPr lang="el-GR" sz="3100" b="1" i="1" dirty="0" smtClean="0">
                <a:solidFill>
                  <a:srgbClr val="92D050"/>
                </a:solidFill>
              </a:rPr>
              <a:t>Ο κύκλος τον χαμένων ποιητών</a:t>
            </a:r>
            <a:r>
              <a:rPr lang="el-GR" sz="3100" dirty="0" smtClean="0">
                <a:solidFill>
                  <a:schemeClr val="bg1"/>
                </a:solidFill>
              </a:rPr>
              <a:t>, ο δάσκαλος φαινόταν να αγαπάει πολύ την δουλειά του και τα παιδιά επομένως θέλησε  να  τα διδάξει με έναν δημιουργικό τρόπο και τελείως καινοτόμο σε σχέση με αυτόν που επικρατούσε. Αφήνει περιθώρια συζήτησης μαζί τους και φέρεται φιλικά. Επιπλέον δίνει την επιλογή στους μαθητές να συμμετέχουν στο μάθημά του και στο τέλος βλέπουμε πως πείθονται όλοι και κάνουν ευχάριστα τις εργασίες τους. </a:t>
            </a:r>
            <a:r>
              <a:rPr lang="el-GR" sz="2800" dirty="0" smtClean="0">
                <a:solidFill>
                  <a:schemeClr val="bg1"/>
                </a:solidFill>
              </a:rPr>
              <a:t/>
            </a:r>
            <a:br>
              <a:rPr lang="el-GR" sz="2800" dirty="0" smtClean="0">
                <a:solidFill>
                  <a:schemeClr val="bg1"/>
                </a:solidFill>
              </a:rPr>
            </a:br>
            <a:endParaRPr lang="el-GR" sz="2800" dirty="0">
              <a:solidFill>
                <a:schemeClr val="bg1"/>
              </a:solidFill>
            </a:endParaRPr>
          </a:p>
        </p:txBody>
      </p:sp>
      <p:pic>
        <p:nvPicPr>
          <p:cNvPr id="4" name="3 - Θέση περιεχομένου" descr="D:\ΦΩΤΟ ΛΕΛΑ\61184147fe3acbcc27d37cc1a38fa17f.jpg"/>
          <p:cNvPicPr>
            <a:picLocks noGrp="1"/>
          </p:cNvPicPr>
          <p:nvPr>
            <p:ph idx="1"/>
          </p:nvPr>
        </p:nvPicPr>
        <p:blipFill>
          <a:blip r:embed="rId2" cstate="print"/>
          <a:srcRect/>
          <a:stretch>
            <a:fillRect/>
          </a:stretch>
        </p:blipFill>
        <p:spPr bwMode="auto">
          <a:xfrm>
            <a:off x="2483768" y="3573016"/>
            <a:ext cx="3810000" cy="278512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3707904" y="737320"/>
            <a:ext cx="5122912" cy="6120680"/>
          </a:xfrm>
        </p:spPr>
        <p:txBody>
          <a:bodyPr>
            <a:noAutofit/>
          </a:bodyPr>
          <a:lstStyle/>
          <a:p>
            <a:r>
              <a:rPr lang="el-GR" sz="2800" dirty="0" smtClean="0">
                <a:solidFill>
                  <a:schemeClr val="bg1"/>
                </a:solidFill>
              </a:rPr>
              <a:t>Στην επόμενη ταινία</a:t>
            </a:r>
            <a:r>
              <a:rPr lang="el-GR" sz="2800" dirty="0" smtClean="0">
                <a:solidFill>
                  <a:srgbClr val="00B0F0"/>
                </a:solidFill>
              </a:rPr>
              <a:t>: </a:t>
            </a:r>
            <a:r>
              <a:rPr lang="el-GR" sz="2800" b="1" i="1" dirty="0" smtClean="0">
                <a:solidFill>
                  <a:srgbClr val="00B0F0"/>
                </a:solidFill>
              </a:rPr>
              <a:t>Η ασυμβίβαστη γενιά</a:t>
            </a:r>
            <a:r>
              <a:rPr lang="el-GR" sz="2800" b="1" i="1" dirty="0" smtClean="0">
                <a:solidFill>
                  <a:schemeClr val="bg1"/>
                </a:solidFill>
              </a:rPr>
              <a:t>, </a:t>
            </a:r>
            <a:r>
              <a:rPr lang="el-GR" sz="2800" dirty="0" smtClean="0">
                <a:solidFill>
                  <a:schemeClr val="bg1"/>
                </a:solidFill>
              </a:rPr>
              <a:t>παρατηρούμε πως σε εκείνο το σχολείο οι τάξει ς ήταν χωρισμένες με βάση τον κοινωνικό επίπεδο των μαθητών στιγματίζοντας τα. Όταν λοιπόν ανέλαβε μια νέα καθηγήτρια να τα διδάξει αρχικά κέρδισε το ενδιαφέρον τους δίνοντάς τους κίνητρα να συνεργαστούν μαζί. Μαζί της έμαθαν να ελπίζουν και να βάζουν στόχους για να διαμορφώσουν ένα καλύτερο μέλλον από ότι αυτό που τους προορίζουν.</a:t>
            </a:r>
            <a:r>
              <a:rPr lang="el-GR" sz="2400" dirty="0" smtClean="0">
                <a:solidFill>
                  <a:schemeClr val="bg1"/>
                </a:solidFill>
              </a:rPr>
              <a:t/>
            </a:r>
            <a:br>
              <a:rPr lang="el-GR" sz="2400" dirty="0" smtClean="0">
                <a:solidFill>
                  <a:schemeClr val="bg1"/>
                </a:solidFill>
              </a:rPr>
            </a:br>
            <a:endParaRPr lang="el-GR" sz="2400" dirty="0">
              <a:solidFill>
                <a:schemeClr val="bg1"/>
              </a:solidFill>
            </a:endParaRPr>
          </a:p>
        </p:txBody>
      </p:sp>
      <p:pic>
        <p:nvPicPr>
          <p:cNvPr id="4" name="3 - Θέση περιεχομένου" descr="D:\ΦΩΤΟ ΛΕΛΑ\μαθήματα.jpg"/>
          <p:cNvPicPr>
            <a:picLocks noGrp="1"/>
          </p:cNvPicPr>
          <p:nvPr>
            <p:ph idx="1"/>
          </p:nvPr>
        </p:nvPicPr>
        <p:blipFill>
          <a:blip r:embed="rId2" cstate="print"/>
          <a:srcRect/>
          <a:stretch>
            <a:fillRect/>
          </a:stretch>
        </p:blipFill>
        <p:spPr bwMode="auto">
          <a:xfrm>
            <a:off x="179512" y="332656"/>
            <a:ext cx="3168352" cy="6264696"/>
          </a:xfrm>
          <a:prstGeom prst="rect">
            <a:avLst/>
          </a:prstGeom>
          <a:noFill/>
          <a:ln w="9525">
            <a:noFill/>
            <a:miter lim="800000"/>
            <a:headEnd/>
            <a:tailEnd/>
          </a:ln>
        </p:spPr>
      </p:pic>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611560" y="-531440"/>
            <a:ext cx="8280920" cy="4572000"/>
          </a:xfrm>
        </p:spPr>
        <p:txBody>
          <a:bodyPr>
            <a:noAutofit/>
          </a:bodyPr>
          <a:lstStyle/>
          <a:p>
            <a:r>
              <a:rPr lang="en-US" sz="2800" dirty="0" smtClean="0">
                <a:solidFill>
                  <a:schemeClr val="bg1"/>
                </a:solidFill>
              </a:rPr>
              <a:t> </a:t>
            </a:r>
            <a:endParaRPr lang="el-GR" sz="2800" dirty="0" smtClean="0">
              <a:solidFill>
                <a:schemeClr val="bg1"/>
              </a:solidFill>
            </a:endParaRPr>
          </a:p>
          <a:p>
            <a:r>
              <a:rPr lang="el-GR" sz="2800" dirty="0" smtClean="0">
                <a:solidFill>
                  <a:schemeClr val="bg1"/>
                </a:solidFill>
              </a:rPr>
              <a:t>Στην ταινία: </a:t>
            </a:r>
            <a:r>
              <a:rPr lang="el-GR" sz="2800" b="1" i="1" u="sng" dirty="0" smtClean="0">
                <a:solidFill>
                  <a:srgbClr val="FFFF00"/>
                </a:solidFill>
              </a:rPr>
              <a:t>Το κύμα</a:t>
            </a:r>
            <a:r>
              <a:rPr lang="el-GR" sz="2800" dirty="0" smtClean="0">
                <a:solidFill>
                  <a:schemeClr val="bg1"/>
                </a:solidFill>
              </a:rPr>
              <a:t>. Ο καθηγητής αναλαμβάνει να διδάξει την απολυταρχία αλλά ταυτίζει τους μαθητές με αυτό το πολίτευμα και τους δημιουργεί την αίσθηση της ομάδας που διοικείται από έναν εξουσιαστή. Σκοπός του ήταν να τους διδάξει  με βιωματικό τρόπο όμως γίνεται θύμα της διδασκαλίας του. Το κύμα ξεφεύγει από τα όρια διαπράττοντας σκανδαλιστικές πράξεις. Όταν πλέον έγινε αντιληπτό από τον καθηγητή και θέλησε να το σταματήσει ήταν ήδη αργά. Αν και ο δάσκαλος απέτυχε να διδάξει με ορθό τρόπο αξίζει να αναφερθούμε στην θέλησή του κάνει πιο δημιουργικό το μάθημά του. </a:t>
            </a:r>
            <a:endParaRPr lang="el-GR" sz="2800" dirty="0">
              <a:solidFill>
                <a:schemeClr val="bg1"/>
              </a:solidFill>
            </a:endParaRPr>
          </a:p>
        </p:txBody>
      </p:sp>
      <p:sp>
        <p:nvSpPr>
          <p:cNvPr id="3" name="2 - Τίτλος"/>
          <p:cNvSpPr>
            <a:spLocks noGrp="1"/>
          </p:cNvSpPr>
          <p:nvPr>
            <p:ph type="title"/>
          </p:nvPr>
        </p:nvSpPr>
        <p:spPr>
          <a:xfrm rot="2657848">
            <a:off x="8100392" y="0"/>
            <a:ext cx="452736" cy="332656"/>
          </a:xfrm>
        </p:spPr>
        <p:txBody>
          <a:bodyPr>
            <a:normAutofit fontScale="90000"/>
          </a:bodyPr>
          <a:lstStyle/>
          <a:p>
            <a:endParaRPr lang="el-GR" dirty="0"/>
          </a:p>
        </p:txBody>
      </p:sp>
      <p:pic>
        <p:nvPicPr>
          <p:cNvPr id="4" name="3 - Εικόνα" descr="D:\ΦΩΤΟ ΛΕΛΑ\kathigites.jpg"/>
          <p:cNvPicPr/>
          <p:nvPr/>
        </p:nvPicPr>
        <p:blipFill>
          <a:blip r:embed="rId2" cstate="print"/>
          <a:srcRect/>
          <a:stretch>
            <a:fillRect/>
          </a:stretch>
        </p:blipFill>
        <p:spPr bwMode="auto">
          <a:xfrm>
            <a:off x="5148064" y="5085184"/>
            <a:ext cx="3995936" cy="1772816"/>
          </a:xfrm>
          <a:prstGeom prst="rect">
            <a:avLst/>
          </a:prstGeom>
          <a:noFill/>
          <a:ln w="9525">
            <a:noFill/>
            <a:miter lim="800000"/>
            <a:headEnd/>
            <a:tailEnd/>
          </a:ln>
        </p:spPr>
      </p:pic>
    </p:spTree>
  </p:cSld>
  <p:clrMapOvr>
    <a:masterClrMapping/>
  </p:clrMapOvr>
  <p:transition>
    <p:zoom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3717032"/>
            <a:ext cx="8229600" cy="1219200"/>
          </a:xfrm>
        </p:spPr>
        <p:txBody>
          <a:bodyPr numCol="1">
            <a:noAutofit/>
          </a:bodyPr>
          <a:lstStyle/>
          <a:p>
            <a:pPr algn="ctr"/>
            <a:r>
              <a:rPr lang="el-GR" sz="2800" dirty="0" smtClean="0">
                <a:solidFill>
                  <a:srgbClr val="FF00FF"/>
                </a:solidFill>
              </a:rPr>
              <a:t>Τα παιδιά της χορωδίας</a:t>
            </a:r>
            <a:r>
              <a:rPr lang="en-US" sz="2800" dirty="0" smtClean="0">
                <a:solidFill>
                  <a:schemeClr val="bg1"/>
                </a:solidFill>
              </a:rPr>
              <a:t/>
            </a:r>
            <a:br>
              <a:rPr lang="en-US" sz="2800" dirty="0" smtClean="0">
                <a:solidFill>
                  <a:schemeClr val="bg1"/>
                </a:solidFill>
              </a:rPr>
            </a:br>
            <a:r>
              <a:rPr lang="el-GR" sz="2800" dirty="0" smtClean="0">
                <a:solidFill>
                  <a:schemeClr val="bg1"/>
                </a:solidFill>
              </a:rPr>
              <a:t>Σε ένα σχολείο αρένων με αυστηρούς καθηγητές που δεν διστάζουν να ασκήσουν βία. Εμφανίζεται ένας καθηγητής με εναλλακτικούς τρόπους διδασκαλίας. Αμέσως απορρίπτει το ξύλο  την τιμωρία και κάνει τα παιδιά να δημιουργήσουν αφού συνθέτει μια χορωδία. Ο καθηγητής αποκτά μια πατρική σχέση με τα παιδιά, τα νοιάζεται, τα φροντίζει, τα συμβουλεύει και τα αγαπά. Τα παιδιά όταν απολύεται , από αγάπη του γράφουν γράμματα . Αυτό δείχνει την εξαίρετη δουλειά που έκανε μαζί τους.</a:t>
            </a:r>
            <a:br>
              <a:rPr lang="el-GR" sz="2800" dirty="0" smtClean="0">
                <a:solidFill>
                  <a:schemeClr val="bg1"/>
                </a:solidFill>
              </a:rPr>
            </a:br>
            <a:endParaRPr lang="el-GR" sz="2800" dirty="0">
              <a:solidFill>
                <a:schemeClr val="bg1"/>
              </a:solidFill>
            </a:endParaRPr>
          </a:p>
        </p:txBody>
      </p:sp>
      <p:pic>
        <p:nvPicPr>
          <p:cNvPr id="4" name="3 - Θέση περιεχομένου" descr="D:\ΦΩΤΟ ΛΕΛΑ\http--imbluedabadiedabadye.pblogs.gr-files-f-147594-9_dialeimata.jpg"/>
          <p:cNvPicPr>
            <a:picLocks noGrp="1"/>
          </p:cNvPicPr>
          <p:nvPr>
            <p:ph idx="1"/>
          </p:nvPr>
        </p:nvPicPr>
        <p:blipFill>
          <a:blip r:embed="rId2" cstate="print"/>
          <a:srcRect/>
          <a:stretch>
            <a:fillRect/>
          </a:stretch>
        </p:blipFill>
        <p:spPr bwMode="auto">
          <a:xfrm>
            <a:off x="539552" y="4437112"/>
            <a:ext cx="8604448" cy="2420888"/>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611560" y="5638800"/>
            <a:ext cx="8229600" cy="1219200"/>
          </a:xfrm>
        </p:spPr>
        <p:txBody>
          <a:bodyPr>
            <a:noAutofit/>
          </a:bodyPr>
          <a:lstStyle/>
          <a:p>
            <a:r>
              <a:rPr lang="el-GR" sz="2800" b="1" i="1" dirty="0" smtClean="0">
                <a:solidFill>
                  <a:schemeClr val="accent2">
                    <a:lumMod val="75000"/>
                  </a:schemeClr>
                </a:solidFill>
              </a:rPr>
              <a:t>Το ξύλο βγήκε από τον παράδεισο</a:t>
            </a:r>
            <a:r>
              <a:rPr lang="el-GR" sz="2800" dirty="0" smtClean="0">
                <a:solidFill>
                  <a:schemeClr val="bg1"/>
                </a:solidFill>
              </a:rPr>
              <a:t>, σε  ένα σχολείο θηλέων με πλούσια κακομαθημένα κορίτσια , έρχεται ένας καθηγητής που είναι αποφασισμένος να τους μάθει  πράγματα . Βέβαια στην προσπάθειά του αυτή αναγκάζεται να χαστουκίσει μια μαθήτρια  και τιμωρείται. Ο έρωτάς της γι αυτόν γίνεται το κίνητρο να διαβάσει και να περάσει στις εξετάσεις της . Αυτή η ταινία μας δίνεται η ευκαιρία να καταλάβουμε πως ήταν στην Ελλάδα παλιά τα σχολεία και πως ο τρόπος διδασκαλίας ήταν πιστός στην παράδοση των βιβλίων και δεν υπήρχαν περιθώρια διαλόγου ή και ελεύθερης άποψης.</a:t>
            </a:r>
            <a:r>
              <a:rPr lang="el-GR" sz="1600" dirty="0" smtClean="0">
                <a:solidFill>
                  <a:schemeClr val="bg1"/>
                </a:solidFill>
              </a:rPr>
              <a:t/>
            </a:r>
            <a:br>
              <a:rPr lang="el-GR" sz="1600" dirty="0" smtClean="0">
                <a:solidFill>
                  <a:schemeClr val="bg1"/>
                </a:solidFill>
              </a:rPr>
            </a:br>
            <a:endParaRPr lang="el-GR" sz="1600" dirty="0">
              <a:solidFill>
                <a:schemeClr val="bg1"/>
              </a:solidFill>
            </a:endParaRPr>
          </a:p>
        </p:txBody>
      </p:sp>
      <p:pic>
        <p:nvPicPr>
          <p:cNvPr id="4" name="3 - Θέση περιεχομένου" descr="D:\ΦΩΤΟ ΛΕΛΑ\sxolikiaithousa600.jpg"/>
          <p:cNvPicPr>
            <a:picLocks noGrp="1"/>
          </p:cNvPicPr>
          <p:nvPr>
            <p:ph idx="1"/>
          </p:nvPr>
        </p:nvPicPr>
        <p:blipFill>
          <a:blip r:embed="rId2" cstate="print"/>
          <a:srcRect/>
          <a:stretch>
            <a:fillRect/>
          </a:stretch>
        </p:blipFill>
        <p:spPr bwMode="auto">
          <a:xfrm>
            <a:off x="1259632" y="0"/>
            <a:ext cx="6840760" cy="1916832"/>
          </a:xfrm>
          <a:prstGeom prst="rect">
            <a:avLst/>
          </a:prstGeom>
          <a:noFill/>
          <a:ln w="9525">
            <a:noFill/>
            <a:miter lim="800000"/>
            <a:headEnd/>
            <a:tailEnd/>
          </a:ln>
        </p:spPr>
      </p:pic>
    </p:spTree>
  </p:cSld>
  <p:clrMapOvr>
    <a:masterClrMapping/>
  </p:clrMapOvr>
  <p:transition>
    <p:push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539552" y="0"/>
            <a:ext cx="8229600" cy="4572000"/>
          </a:xfrm>
        </p:spPr>
        <p:txBody>
          <a:bodyPr/>
          <a:lstStyle/>
          <a:p>
            <a:r>
              <a:rPr lang="el-GR" sz="2800" dirty="0" smtClean="0"/>
              <a:t> </a:t>
            </a:r>
            <a:r>
              <a:rPr lang="el-GR" sz="2800" dirty="0" smtClean="0">
                <a:solidFill>
                  <a:schemeClr val="bg1"/>
                </a:solidFill>
              </a:rPr>
              <a:t>Παρατηρούμε λοιπόν πως υπάρχουν διαφορετικά είδη δασκάλων σε κάθε εποχή και σε κάθε σχολείο. Σήμερα  οι μέθοδοι διδασκαλίας στηρίζονται στην ελεύθερη άποψη και βούληση του κάθε μαθητή καθώς επίσης και στην διάθεση του ίδιου να κοπιάσει  για την διαμόρφωση του μέλλοντός του. Υπάρχει πιο πολύ διάθεση για συζήτηση και διάλογο με τους μαθητές ενώ οι ποινές που επιβάλλονται σε καμία περίπτωση δεν είναι η βία και η κακοποίηση για την συμμόρφωση των μαθητών.</a:t>
            </a:r>
          </a:p>
          <a:p>
            <a:endParaRPr lang="el-GR" dirty="0"/>
          </a:p>
        </p:txBody>
      </p:sp>
      <p:sp>
        <p:nvSpPr>
          <p:cNvPr id="3" name="2 - Τίτλος"/>
          <p:cNvSpPr>
            <a:spLocks noGrp="1"/>
          </p:cNvSpPr>
          <p:nvPr>
            <p:ph type="title"/>
          </p:nvPr>
        </p:nvSpPr>
        <p:spPr>
          <a:xfrm flipV="1">
            <a:off x="8641080" y="1371599"/>
            <a:ext cx="45719" cy="45719"/>
          </a:xfrm>
        </p:spPr>
        <p:txBody>
          <a:bodyPr>
            <a:normAutofit fontScale="90000"/>
          </a:bodyPr>
          <a:lstStyle/>
          <a:p>
            <a:endParaRPr lang="el-GR" dirty="0"/>
          </a:p>
        </p:txBody>
      </p:sp>
      <p:pic>
        <p:nvPicPr>
          <p:cNvPr id="4" name="3 - Εικόνα" descr="D:\ΦΩΤΟ ΛΕΛΑ\mathites-660_13.jpg"/>
          <p:cNvPicPr/>
          <p:nvPr/>
        </p:nvPicPr>
        <p:blipFill>
          <a:blip r:embed="rId2" cstate="print"/>
          <a:srcRect/>
          <a:stretch>
            <a:fillRect/>
          </a:stretch>
        </p:blipFill>
        <p:spPr bwMode="auto">
          <a:xfrm>
            <a:off x="2123728" y="4365104"/>
            <a:ext cx="5274310" cy="2232248"/>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96</TotalTime>
  <Words>326</Words>
  <Application>Microsoft Office PowerPoint</Application>
  <PresentationFormat>Προβολή στην οθόνη (4:3)</PresentationFormat>
  <Paragraphs>16</Paragraphs>
  <Slides>10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Χαρτί</vt:lpstr>
      <vt:lpstr>Διαφάνεια 1</vt:lpstr>
      <vt:lpstr>       Ο ΡΟΛΟΣ ΤΟΥ ΔΑΣΚΑΛΟΥ  Οι  τύποι δασκάλων διαφέρουν και ποικίλουν από εποχή σε εποχή.  Παρατηρούμε ότι οι καθηγητές κατά κανόνα ήταν:  - αυστηροί και σκληροί (παλαιότερες εποχές) -  επιθυμούσαν να πετύχουν τον σεβασμό και την υπακοή με ποινές ή με την βία  Υπήρχαν δάσκαλοι που δεν συμφωνούσαν με αυτή την μέθοδο διδασκαλίας όμως τρομοκρατημένοι μην χάσουν την δουλεία τους παρέμεναν σε αυτό το αυταρχικό σύστημα διδασκαλίας. </vt:lpstr>
      <vt:lpstr>      …εμφανίζονταν ένας καθηγητής ο οποίος ερχόταν για να κάνει την διαφορά, για να διδάξει στα παιδιά….. ….. τα μάθαινε πράγματα και στο τέλος κέρδιζε τον σεβασμό και την συμπάθειά τους….</vt:lpstr>
      <vt:lpstr>Στην ταινία: Ο κύκλος τον χαμένων ποιητών, ο δάσκαλος φαινόταν να αγαπάει πολύ την δουλειά του και τα παιδιά επομένως θέλησε  να  τα διδάξει με έναν δημιουργικό τρόπο και τελείως καινοτόμο σε σχέση με αυτόν που επικρατούσε. Αφήνει περιθώρια συζήτησης μαζί τους και φέρεται φιλικά. Επιπλέον δίνει την επιλογή στους μαθητές να συμμετέχουν στο μάθημά του και στο τέλος βλέπουμε πως πείθονται όλοι και κάνουν ευχάριστα τις εργασίες τους.  </vt:lpstr>
      <vt:lpstr>Στην επόμενη ταινία: Η ασυμβίβαστη γενιά, παρατηρούμε πως σε εκείνο το σχολείο οι τάξει ς ήταν χωρισμένες με βάση τον κοινωνικό επίπεδο των μαθητών στιγματίζοντας τα. Όταν λοιπόν ανέλαβε μια νέα καθηγήτρια να τα διδάξει αρχικά κέρδισε το ενδιαφέρον τους δίνοντάς τους κίνητρα να συνεργαστούν μαζί. Μαζί της έμαθαν να ελπίζουν και να βάζουν στόχους για να διαμορφώσουν ένα καλύτερο μέλλον από ότι αυτό που τους προορίζουν. </vt:lpstr>
      <vt:lpstr>Διαφάνεια 6</vt:lpstr>
      <vt:lpstr>Τα παιδιά της χορωδίας Σε ένα σχολείο αρένων με αυστηρούς καθηγητές που δεν διστάζουν να ασκήσουν βία. Εμφανίζεται ένας καθηγητής με εναλλακτικούς τρόπους διδασκαλίας. Αμέσως απορρίπτει το ξύλο  την τιμωρία και κάνει τα παιδιά να δημιουργήσουν αφού συνθέτει μια χορωδία. Ο καθηγητής αποκτά μια πατρική σχέση με τα παιδιά, τα νοιάζεται, τα φροντίζει, τα συμβουλεύει και τα αγαπά. Τα παιδιά όταν απολύεται , από αγάπη του γράφουν γράμματα . Αυτό δείχνει την εξαίρετη δουλειά που έκανε μαζί τους. </vt:lpstr>
      <vt:lpstr>Το ξύλο βγήκε από τον παράδεισο, σε  ένα σχολείο θηλέων με πλούσια κακομαθημένα κορίτσια , έρχεται ένας καθηγητής που είναι αποφασισμένος να τους μάθει  πράγματα . Βέβαια στην προσπάθειά του αυτή αναγκάζεται να χαστουκίσει μια μαθήτρια  και τιμωρείται. Ο έρωτάς της γι αυτόν γίνεται το κίνητρο να διαβάσει και να περάσει στις εξετάσεις της . Αυτή η ταινία μας δίνεται η ευκαιρία να καταλάβουμε πως ήταν στην Ελλάδα παλιά τα σχολεία και πως ο τρόπος διδασκαλίας ήταν πιστός στην παράδοση των βιβλίων και δεν υπήρχαν περιθώρια διαλόγου ή και ελεύθερης άποψης. </vt:lpstr>
      <vt:lpstr>Διαφάνεια 9</vt:lpstr>
      <vt:lpstr> ΤΕΛΟΣ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userproject09</dc:creator>
  <cp:lastModifiedBy>Teacher</cp:lastModifiedBy>
  <cp:revision>34</cp:revision>
  <dcterms:created xsi:type="dcterms:W3CDTF">2014-05-08T09:01:25Z</dcterms:created>
  <dcterms:modified xsi:type="dcterms:W3CDTF">2014-06-27T09:04:55Z</dcterms:modified>
</cp:coreProperties>
</file>